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3" r:id="rId2"/>
    <p:sldId id="284" r:id="rId3"/>
    <p:sldId id="308" r:id="rId4"/>
    <p:sldId id="311" r:id="rId5"/>
    <p:sldId id="309" r:id="rId6"/>
    <p:sldId id="271" r:id="rId7"/>
    <p:sldId id="307" r:id="rId8"/>
    <p:sldId id="310" r:id="rId9"/>
    <p:sldId id="303" r:id="rId10"/>
    <p:sldId id="304" r:id="rId11"/>
    <p:sldId id="305" r:id="rId12"/>
    <p:sldId id="306" r:id="rId13"/>
    <p:sldId id="275" r:id="rId14"/>
    <p:sldId id="266" r:id="rId15"/>
    <p:sldId id="293" r:id="rId16"/>
    <p:sldId id="294" r:id="rId17"/>
    <p:sldId id="295" r:id="rId18"/>
    <p:sldId id="267" r:id="rId19"/>
    <p:sldId id="276" r:id="rId20"/>
    <p:sldId id="290" r:id="rId21"/>
    <p:sldId id="291" r:id="rId22"/>
    <p:sldId id="292" r:id="rId23"/>
    <p:sldId id="279" r:id="rId24"/>
    <p:sldId id="296" r:id="rId25"/>
    <p:sldId id="298" r:id="rId26"/>
    <p:sldId id="299" r:id="rId27"/>
    <p:sldId id="300" r:id="rId28"/>
    <p:sldId id="301" r:id="rId29"/>
    <p:sldId id="263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2" autoAdjust="0"/>
    <p:restoredTop sz="94613" autoAdjust="0"/>
  </p:normalViewPr>
  <p:slideViewPr>
    <p:cSldViewPr>
      <p:cViewPr varScale="1">
        <p:scale>
          <a:sx n="86" d="100"/>
          <a:sy n="86" d="100"/>
        </p:scale>
        <p:origin x="-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EA659-65FC-490A-B41C-09B68299092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57BBF4-914E-4F83-9927-1DA0941E0D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building</a:t>
            </a:r>
            <a:r>
              <a:rPr lang="en-US" baseline="0" dirty="0" smtClean="0"/>
              <a:t> a Modeling Resource Center.</a:t>
            </a:r>
          </a:p>
          <a:p>
            <a:r>
              <a:rPr lang="en-US" dirty="0" smtClean="0"/>
              <a:t>We have extracted</a:t>
            </a:r>
            <a:r>
              <a:rPr lang="en-US" baseline="0" dirty="0" smtClean="0"/>
              <a:t> Gulf of Mexico subsets of the Navy and NOAA climatologies of temperature and salinity (and their standard deviations) for use by the modeling community.  </a:t>
            </a:r>
          </a:p>
          <a:p>
            <a:r>
              <a:rPr lang="en-US" baseline="0" dirty="0" smtClean="0"/>
              <a:t>The information is available in flat ASCII files.  We will also make it available in netCDF suitable for remote automated access with subsetting capabilities.</a:t>
            </a:r>
          </a:p>
          <a:p>
            <a:r>
              <a:rPr lang="en-US" baseline="0" dirty="0" smtClean="0"/>
              <a:t>We routinely acquire the NCEP NAM wind forecast fields.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9B892-F373-8D4C-8235-42F1DBAEA13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TAMU has begun to harvest data generated by the tremendous ad hoc sampling associated with the Deepwater</a:t>
            </a:r>
            <a:r>
              <a:rPr lang="en-US" baseline="0" dirty="0" smtClean="0"/>
              <a:t> Horizon Oil Spill response</a:t>
            </a:r>
            <a:r>
              <a:rPr lang="en-US" b="1" baseline="0" dirty="0" smtClean="0"/>
              <a:t>.  These data are harvested from a variety of locations.  (figures show some places)</a:t>
            </a:r>
          </a:p>
          <a:p>
            <a:r>
              <a:rPr lang="en-US" baseline="0" dirty="0" smtClean="0"/>
              <a:t>TAMU also acquires data from observing assets that operated before, during, and after the spill such as NDBC buoys,  ADCPs on rigs, and other ship-based field studies.</a:t>
            </a:r>
          </a:p>
          <a:p>
            <a:r>
              <a:rPr lang="en-US" dirty="0" smtClean="0"/>
              <a:t>Peter</a:t>
            </a:r>
            <a:r>
              <a:rPr lang="en-US" baseline="0" dirty="0" smtClean="0"/>
              <a:t> Hamilton of SAIC – says some data from the Loop Current Study (GREEN Map) recovered in July may be available in November 2010 (personal communication).</a:t>
            </a:r>
          </a:p>
          <a:p>
            <a:r>
              <a:rPr lang="en-US" baseline="0" dirty="0" smtClean="0"/>
              <a:t>We have begun to read/plot these data sets (Lower right-hand panel – Glider data plotted in TAMU GIS system).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9B892-F373-8D4C-8235-42F1DBAEA13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GOMEX-PPP.ORG</a:t>
            </a:r>
            <a:r>
              <a:rPr lang="en-US" baseline="0" dirty="0" smtClean="0"/>
              <a:t> website established using </a:t>
            </a:r>
            <a:r>
              <a:rPr lang="en-US" baseline="0" dirty="0" err="1" smtClean="0"/>
              <a:t>WordPress</a:t>
            </a:r>
            <a:r>
              <a:rPr lang="en-US" baseline="0" dirty="0" smtClean="0"/>
              <a:t> content management system.  Content currently includes press releases, project partners, model descriptions, protected pages for kick-off meeting presentations.</a:t>
            </a:r>
          </a:p>
          <a:p>
            <a:r>
              <a:rPr lang="en-US" baseline="0" dirty="0" smtClean="0"/>
              <a:t>PASSWORD </a:t>
            </a:r>
            <a:r>
              <a:rPr lang="en-US" baseline="0" dirty="0" err="1" smtClean="0"/>
              <a:t>iS</a:t>
            </a:r>
            <a:r>
              <a:rPr lang="en-US" baseline="0" dirty="0" smtClean="0"/>
              <a:t>  GOMEX-PPP  (all capital letters).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9B892-F373-8D4C-8235-42F1DBAEA137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CFA1D-259B-4F58-995A-90FE1A42874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4F7CC-E8A2-4ADF-A5D4-E583FAA9DDE6}" type="slidenum">
              <a:rPr lang="en-US"/>
              <a:pPr/>
              <a:t>29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219200"/>
            <a:ext cx="8305800" cy="495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 typeface="Arial" pitchFamily="34" charset="0"/>
              <a:buNone/>
              <a:defRPr sz="2400" baseline="0"/>
            </a:lvl1pPr>
            <a:lvl2pPr>
              <a:spcBef>
                <a:spcPts val="600"/>
              </a:spcBef>
              <a:defRPr sz="2200"/>
            </a:lvl2pPr>
            <a:lvl3pPr>
              <a:spcBef>
                <a:spcPts val="600"/>
              </a:spcBef>
              <a:defRPr sz="20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" y="152400"/>
            <a:ext cx="8305800" cy="8382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en-US" sz="3200" b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58FA7-EEE3-4B79-A9CF-746A098F9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DEACF-E1FC-42C0-A909-1C784889F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DCE59-8D42-464A-8B4F-F7A2E4721E1C}" type="datetimeFigureOut">
              <a:rPr lang="en-US" smtClean="0"/>
              <a:pPr/>
              <a:t>10/14/2010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DE01B-1D88-4965-A7B3-E78023293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2286000"/>
            <a:ext cx="8305800" cy="3886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Chris </a:t>
            </a:r>
            <a:r>
              <a:rPr lang="en-US" dirty="0" err="1" smtClean="0"/>
              <a:t>Mooers</a:t>
            </a:r>
            <a:r>
              <a:rPr lang="en-US" dirty="0" smtClean="0"/>
              <a:t>, PI</a:t>
            </a:r>
          </a:p>
          <a:p>
            <a:r>
              <a:rPr lang="en-US" dirty="0" smtClean="0"/>
              <a:t>Portland State University</a:t>
            </a:r>
          </a:p>
          <a:p>
            <a:r>
              <a:rPr lang="en-US" dirty="0" smtClean="0"/>
              <a:t>Portland, Oregon</a:t>
            </a:r>
          </a:p>
          <a:p>
            <a:r>
              <a:rPr lang="en-US" dirty="0" err="1" smtClean="0"/>
              <a:t>cmooers</a:t>
            </a:r>
            <a:r>
              <a:rPr lang="en-US" dirty="0" smtClean="0"/>
              <a:t> @</a:t>
            </a:r>
            <a:r>
              <a:rPr lang="en-US" dirty="0" err="1" smtClean="0"/>
              <a:t>cecs.pdx.edu</a:t>
            </a:r>
            <a:endParaRPr lang="en-US" dirty="0" smtClean="0"/>
          </a:p>
          <a:p>
            <a:r>
              <a:rPr lang="en-US" dirty="0" smtClean="0"/>
              <a:t>(O) 503-953-2556</a:t>
            </a:r>
          </a:p>
          <a:p>
            <a:r>
              <a:rPr lang="en-US" dirty="0" err="1" smtClean="0"/>
              <a:t>Cort</a:t>
            </a:r>
            <a:r>
              <a:rPr lang="en-US" dirty="0" smtClean="0"/>
              <a:t> Cooper, Chevron, Co-PI</a:t>
            </a:r>
          </a:p>
          <a:p>
            <a:r>
              <a:rPr lang="en-US" dirty="0" smtClean="0"/>
              <a:t>Dave Driver, BP America, Co-PI </a:t>
            </a:r>
          </a:p>
          <a:p>
            <a:r>
              <a:rPr lang="en-US" dirty="0" smtClean="0"/>
              <a:t>Sponsor: RPSEA; Cost Share: CASE, Chevron, &amp; BP America</a:t>
            </a:r>
          </a:p>
          <a:p>
            <a:r>
              <a:rPr lang="en-US" dirty="0" smtClean="0"/>
              <a:t>Duration: 30 </a:t>
            </a:r>
            <a:r>
              <a:rPr lang="en-US" dirty="0" err="1" smtClean="0"/>
              <a:t>mos</a:t>
            </a:r>
            <a:r>
              <a:rPr lang="en-US" dirty="0" smtClean="0"/>
              <a:t>; Total Funding: $</a:t>
            </a:r>
            <a:r>
              <a:rPr lang="en-US" dirty="0" smtClean="0"/>
              <a:t>1.56M; Start: 10 MAR 10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52400"/>
            <a:ext cx="8305800" cy="2209800"/>
          </a:xfrm>
        </p:spPr>
        <p:txBody>
          <a:bodyPr>
            <a:normAutofit/>
          </a:bodyPr>
          <a:lstStyle/>
          <a:p>
            <a:r>
              <a:rPr lang="en-US" u="sng" dirty="0" smtClean="0"/>
              <a:t>Gulf of Mexico Pilot Prediction Project </a:t>
            </a:r>
          </a:p>
          <a:p>
            <a:r>
              <a:rPr lang="en-US" dirty="0" smtClean="0"/>
              <a:t>(GOMEX-PPP)</a:t>
            </a:r>
          </a:p>
          <a:p>
            <a:r>
              <a:rPr lang="en-US" dirty="0" smtClean="0"/>
              <a:t>RPSEA-TAC, SAN RAMON, CA</a:t>
            </a:r>
          </a:p>
          <a:p>
            <a:r>
              <a:rPr lang="en-US" dirty="0" smtClean="0"/>
              <a:t>19 OCT 10</a:t>
            </a:r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TAMU Provides Modeling Resources</a:t>
            </a:r>
            <a:endParaRPr lang="en-US" dirty="0"/>
          </a:p>
        </p:txBody>
      </p:sp>
      <p:pic>
        <p:nvPicPr>
          <p:cNvPr id="6" name="Picture 5" descr="Screen shot 2010-10-07 at 3.36.43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999" y="1297119"/>
            <a:ext cx="8432801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524" y="4672433"/>
            <a:ext cx="8000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Naval Research Laboratory’s Generalized Digital Environment Model (GDEM V3.0)</a:t>
            </a:r>
          </a:p>
          <a:p>
            <a:r>
              <a:rPr lang="en-US" dirty="0" smtClean="0"/>
              <a:t>National Ocean Data Center’s World Ocean Atlas Data Base (2005) Climatologies</a:t>
            </a:r>
          </a:p>
          <a:p>
            <a:r>
              <a:rPr lang="en-US" dirty="0" smtClean="0"/>
              <a:t>Dynalysis of Princeton’s Synthesized Temperature and Salinity Profiles from SSHA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Deepwater Horizon Data</a:t>
            </a:r>
            <a:endParaRPr lang="en-US" dirty="0"/>
          </a:p>
        </p:txBody>
      </p:sp>
      <p:pic>
        <p:nvPicPr>
          <p:cNvPr id="4" name="Picture 3" descr="Screen shot 2010-10-08 at 2.34.08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730" y="1417638"/>
            <a:ext cx="3499659" cy="2669232"/>
          </a:xfrm>
          <a:prstGeom prst="rect">
            <a:avLst/>
          </a:prstGeom>
        </p:spPr>
      </p:pic>
      <p:pic>
        <p:nvPicPr>
          <p:cNvPr id="5" name="Picture 4" descr="Screen shot 2010-10-08 at 2.36.20 P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8100" y="1417638"/>
            <a:ext cx="2639663" cy="2571338"/>
          </a:xfrm>
          <a:prstGeom prst="rect">
            <a:avLst/>
          </a:prstGeom>
        </p:spPr>
      </p:pic>
      <p:pic>
        <p:nvPicPr>
          <p:cNvPr id="6" name="Picture 5" descr="Screen shot 2010-10-08 at 2.38.05 P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606" y="4099597"/>
            <a:ext cx="2937450" cy="2365731"/>
          </a:xfrm>
          <a:prstGeom prst="rect">
            <a:avLst/>
          </a:prstGeom>
        </p:spPr>
      </p:pic>
      <p:pic>
        <p:nvPicPr>
          <p:cNvPr id="7" name="Picture 6" descr="Screen shot 2010-10-08 at 2.44.44 P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3820" y="1417638"/>
            <a:ext cx="2070354" cy="228862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 l="8711" r="8711" b="11057"/>
          <a:stretch>
            <a:fillRect/>
          </a:stretch>
        </p:blipFill>
        <p:spPr bwMode="auto">
          <a:xfrm>
            <a:off x="3294056" y="4086870"/>
            <a:ext cx="2795943" cy="245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Glid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61317" y="4086869"/>
            <a:ext cx="2425483" cy="2592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GOMEX-PPP.ORG</a:t>
            </a:r>
            <a:endParaRPr lang="en-US" dirty="0"/>
          </a:p>
        </p:txBody>
      </p:sp>
      <p:pic>
        <p:nvPicPr>
          <p:cNvPr id="4" name="Picture 3" descr="Screen shot 2010-10-08 at 3.10.49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409391"/>
            <a:ext cx="3317088" cy="4708525"/>
          </a:xfrm>
          <a:prstGeom prst="rect">
            <a:avLst/>
          </a:prstGeom>
        </p:spPr>
      </p:pic>
      <p:pic>
        <p:nvPicPr>
          <p:cNvPr id="5" name="Picture 4" descr="Screen shot 2010-10-08 at 3.12.19 P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7823" y="4444112"/>
            <a:ext cx="3754624" cy="2309782"/>
          </a:xfrm>
          <a:prstGeom prst="rect">
            <a:avLst/>
          </a:prstGeom>
        </p:spPr>
      </p:pic>
      <p:pic>
        <p:nvPicPr>
          <p:cNvPr id="7" name="Picture 6" descr="Screen shot 2010-10-08 at 3.14.45 P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235" y="1569036"/>
            <a:ext cx="3609711" cy="2530465"/>
          </a:xfrm>
          <a:prstGeom prst="rect">
            <a:avLst/>
          </a:prstGeom>
        </p:spPr>
      </p:pic>
      <p:pic>
        <p:nvPicPr>
          <p:cNvPr id="8" name="Picture 7" descr="Screen shot 2010-10-08 at 3.13.34 P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09184" y="2307985"/>
            <a:ext cx="3491158" cy="3655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DONG-SHAN KO, NRL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 smtClean="0"/>
              <a:t>IAS/NFS NCOM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6"/>
          <p:cNvSpPr txBox="1">
            <a:spLocks noChangeArrowheads="1"/>
          </p:cNvSpPr>
          <p:nvPr/>
        </p:nvSpPr>
        <p:spPr bwMode="auto">
          <a:xfrm>
            <a:off x="7451725" y="1555750"/>
            <a:ext cx="123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endParaRPr lang="en-US"/>
          </a:p>
        </p:txBody>
      </p:sp>
      <p:sp>
        <p:nvSpPr>
          <p:cNvPr id="26627" name="Text Box 37"/>
          <p:cNvSpPr txBox="1">
            <a:spLocks noChangeArrowheads="1"/>
          </p:cNvSpPr>
          <p:nvPr/>
        </p:nvSpPr>
        <p:spPr bwMode="auto">
          <a:xfrm>
            <a:off x="7086600" y="1600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48178" name="Text Box 50"/>
          <p:cNvSpPr txBox="1">
            <a:spLocks noChangeArrowheads="1"/>
          </p:cNvSpPr>
          <p:nvPr/>
        </p:nvSpPr>
        <p:spPr bwMode="auto">
          <a:xfrm>
            <a:off x="1066800" y="533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u="sng" dirty="0">
                <a:latin typeface="Arial" charset="0"/>
              </a:rPr>
              <a:t>IASNFS Model Grid and Topography</a:t>
            </a:r>
          </a:p>
        </p:txBody>
      </p:sp>
      <p:pic>
        <p:nvPicPr>
          <p:cNvPr id="26629" name="Picture 54" descr="top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1676400"/>
            <a:ext cx="3867150" cy="2706688"/>
          </a:xfrm>
          <a:noFill/>
        </p:spPr>
      </p:pic>
      <p:pic>
        <p:nvPicPr>
          <p:cNvPr id="26630" name="Picture 58" descr="gri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t="14400" b="9599"/>
          <a:stretch>
            <a:fillRect/>
          </a:stretch>
        </p:blipFill>
        <p:spPr>
          <a:xfrm>
            <a:off x="685800" y="1676400"/>
            <a:ext cx="3582988" cy="2720975"/>
          </a:xfrm>
          <a:noFill/>
        </p:spPr>
      </p:pic>
      <p:sp>
        <p:nvSpPr>
          <p:cNvPr id="28679" name="Text Box 60"/>
          <p:cNvSpPr txBox="1">
            <a:spLocks noChangeArrowheads="1"/>
          </p:cNvSpPr>
          <p:nvPr/>
        </p:nvSpPr>
        <p:spPr bwMode="auto">
          <a:xfrm>
            <a:off x="1676400" y="1143000"/>
            <a:ext cx="127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Model Grid</a:t>
            </a:r>
          </a:p>
        </p:txBody>
      </p:sp>
      <p:sp>
        <p:nvSpPr>
          <p:cNvPr id="28680" name="Text Box 61"/>
          <p:cNvSpPr txBox="1">
            <a:spLocks noChangeArrowheads="1"/>
          </p:cNvSpPr>
          <p:nvPr/>
        </p:nvSpPr>
        <p:spPr bwMode="auto">
          <a:xfrm>
            <a:off x="5105400" y="1066800"/>
            <a:ext cx="19953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Model Topography </a:t>
            </a:r>
          </a:p>
          <a:p>
            <a:pPr>
              <a:defRPr/>
            </a:pPr>
            <a:r>
              <a:rPr lang="en-US" sz="1400" dirty="0"/>
              <a:t>from NRL DBDB2</a:t>
            </a:r>
          </a:p>
        </p:txBody>
      </p:sp>
      <p:sp>
        <p:nvSpPr>
          <p:cNvPr id="48190" name="Text Box 62"/>
          <p:cNvSpPr txBox="1">
            <a:spLocks noChangeArrowheads="1"/>
          </p:cNvSpPr>
          <p:nvPr/>
        </p:nvSpPr>
        <p:spPr bwMode="auto">
          <a:xfrm>
            <a:off x="1371600" y="4495800"/>
            <a:ext cx="70104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buFont typeface="Arial" pitchFamily="34" charset="0"/>
              <a:buChar char="•"/>
              <a:defRPr/>
            </a:pPr>
            <a:r>
              <a:rPr lang="en-US" sz="2000" dirty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Longitude : 98 W – 55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charset="0"/>
              </a:rPr>
              <a:t>W;  Latitude : 5 N – 31 N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 Horizontal Resolution : 1/24 Degree (~ 6 km)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 Vertical Resolution : 40 Layers (19 Layers on the shelf)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 Forced with NOGAPS Wind, Air Pressure and Heat Fluxes (Solar Radiation)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 Coupled to NRL Global NCOM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 Assimilation of Satellite Altimetry and MODIS SST/SSS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 140 River Discharges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" y="6248400"/>
            <a:ext cx="7620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Ko, D.S., R.H.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Preller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and P.J. Martin, An Experimental Real-Time Intra Americas Sea Ocean Nowcast/Forecast System for Coastal Prediction, Proceedings,  AMS 5th Conference on Coastal Atmospheric &amp; Oceanic Prediction &amp; Processes, 97-100, 2003.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43000" y="27305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u="sng" dirty="0" smtClean="0">
                <a:latin typeface="Arial" charset="0"/>
              </a:rPr>
              <a:t>NRL </a:t>
            </a:r>
            <a:r>
              <a:rPr lang="en-US" sz="2400" b="1" u="sng" dirty="0" err="1" smtClean="0">
                <a:latin typeface="Arial" charset="0"/>
              </a:rPr>
              <a:t>Nowcast</a:t>
            </a:r>
            <a:r>
              <a:rPr lang="en-US" sz="2400" b="1" u="sng" dirty="0" smtClean="0">
                <a:latin typeface="Arial" charset="0"/>
              </a:rPr>
              <a:t>/Forecast System (IASNFS)</a:t>
            </a:r>
            <a:endParaRPr lang="en-US" sz="2400" b="1" u="sng" dirty="0">
              <a:latin typeface="Arial" charset="0"/>
            </a:endParaRPr>
          </a:p>
        </p:txBody>
      </p:sp>
      <p:pic>
        <p:nvPicPr>
          <p:cNvPr id="9" name="Picture 6" descr="co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066800"/>
            <a:ext cx="6096000" cy="5494338"/>
          </a:xfrm>
          <a:solidFill>
            <a:schemeClr val="bg2"/>
          </a:solidFill>
        </p:spPr>
      </p:pic>
      <p:sp>
        <p:nvSpPr>
          <p:cNvPr id="10" name="Down Arrow 9"/>
          <p:cNvSpPr/>
          <p:nvPr/>
        </p:nvSpPr>
        <p:spPr bwMode="auto">
          <a:xfrm>
            <a:off x="4465638" y="2849563"/>
            <a:ext cx="338137" cy="182562"/>
          </a:xfrm>
          <a:prstGeom prst="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 bwMode="auto">
          <a:xfrm>
            <a:off x="2590800" y="2849563"/>
            <a:ext cx="304800" cy="1579562"/>
          </a:xfrm>
          <a:prstGeom prst="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 bwMode="auto">
          <a:xfrm>
            <a:off x="6477000" y="2849563"/>
            <a:ext cx="304800" cy="1033462"/>
          </a:xfrm>
          <a:prstGeom prst="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Down Arrow 12"/>
          <p:cNvSpPr/>
          <p:nvPr/>
        </p:nvSpPr>
        <p:spPr bwMode="auto">
          <a:xfrm>
            <a:off x="6477000" y="4238625"/>
            <a:ext cx="304800" cy="192088"/>
          </a:xfrm>
          <a:prstGeom prst="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Down Arrow 13"/>
          <p:cNvSpPr/>
          <p:nvPr/>
        </p:nvSpPr>
        <p:spPr bwMode="auto">
          <a:xfrm>
            <a:off x="4492625" y="3708400"/>
            <a:ext cx="339725" cy="182563"/>
          </a:xfrm>
          <a:prstGeom prst="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Down Arrow 14"/>
          <p:cNvSpPr/>
          <p:nvPr/>
        </p:nvSpPr>
        <p:spPr bwMode="auto">
          <a:xfrm>
            <a:off x="4502150" y="4238625"/>
            <a:ext cx="339725" cy="182563"/>
          </a:xfrm>
          <a:prstGeom prst="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Down Arrow 15"/>
          <p:cNvSpPr/>
          <p:nvPr/>
        </p:nvSpPr>
        <p:spPr bwMode="auto">
          <a:xfrm>
            <a:off x="4572000" y="5135563"/>
            <a:ext cx="339725" cy="182562"/>
          </a:xfrm>
          <a:prstGeom prst="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www7320.nrlssc.navy.mil/IASNFS_WWW/movie/gom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4762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38400" y="539750"/>
            <a:ext cx="44526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b="1" u="sng" dirty="0">
                <a:latin typeface="Arial" charset="0"/>
              </a:rPr>
              <a:t>IASNFS Real-Time Prediction</a:t>
            </a:r>
          </a:p>
          <a:p>
            <a:pPr algn="ctr" eaLnBrk="0" hangingPunct="0">
              <a:defRPr/>
            </a:pPr>
            <a:endParaRPr lang="en-US" sz="1000" b="1" u="sng" dirty="0">
              <a:latin typeface="Arial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latin typeface="Arial" charset="0"/>
              </a:rPr>
              <a:t>Sea Surface Elevation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www7320.nrlssc.navy.mil/IASNFS_WWW/20100517/NFC/00_egoms.gif"/>
          <p:cNvPicPr>
            <a:picLocks noChangeAspect="1" noChangeArrowheads="1"/>
          </p:cNvPicPr>
          <p:nvPr/>
        </p:nvPicPr>
        <p:blipFill>
          <a:blip r:embed="rId2" cstate="print"/>
          <a:srcRect r="11520"/>
          <a:stretch>
            <a:fillRect/>
          </a:stretch>
        </p:blipFill>
        <p:spPr bwMode="auto">
          <a:xfrm>
            <a:off x="4038600" y="1417638"/>
            <a:ext cx="45085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t="5486" b="4572"/>
          <a:stretch>
            <a:fillRect/>
          </a:stretch>
        </p:blipFill>
        <p:spPr bwMode="auto">
          <a:xfrm>
            <a:off x="639763" y="1905000"/>
            <a:ext cx="3400425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914400" y="1295400"/>
            <a:ext cx="3145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atin typeface="Arial" charset="0"/>
                <a:cs typeface="Arial" charset="0"/>
              </a:rPr>
              <a:t>Loop Current/Eddy frontal location</a:t>
            </a:r>
          </a:p>
          <a:p>
            <a:pPr>
              <a:defRPr/>
            </a:pPr>
            <a:r>
              <a:rPr lang="en-US" sz="1400" b="1" dirty="0">
                <a:latin typeface="Arial" charset="0"/>
                <a:cs typeface="Arial" charset="0"/>
              </a:rPr>
              <a:t>based on satellite thermo image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38400" y="228600"/>
            <a:ext cx="445269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IASNFS Real-Time Prediction</a:t>
            </a:r>
          </a:p>
          <a:p>
            <a:pPr algn="ctr" eaLnBrk="0" hangingPunct="0">
              <a:defRPr/>
            </a:pPr>
            <a:endParaRPr lang="en-US" sz="1000" b="1" u="sng" dirty="0"/>
          </a:p>
        </p:txBody>
      </p:sp>
      <p:sp>
        <p:nvSpPr>
          <p:cNvPr id="9" name="Rectangle 8"/>
          <p:cNvSpPr/>
          <p:nvPr/>
        </p:nvSpPr>
        <p:spPr>
          <a:xfrm>
            <a:off x="4876800" y="914400"/>
            <a:ext cx="2864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 smtClean="0"/>
              <a:t>Sea Surface Salinity/Current</a:t>
            </a:r>
            <a:endParaRPr lang="en-US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990600" y="1905000"/>
          <a:ext cx="2970213" cy="1981200"/>
        </p:xfrm>
        <a:graphic>
          <a:graphicData uri="http://schemas.openxmlformats.org/presentationml/2006/ole">
            <p:oleObj spid="_x0000_s1026" name="Chart" r:id="rId3" imgW="6095872" imgH="4067265" progId="MSGraph.Chart.8">
              <p:embed followColorScheme="full"/>
            </p:oleObj>
          </a:graphicData>
        </a:graphic>
      </p:graphicFrame>
      <p:pic>
        <p:nvPicPr>
          <p:cNvPr id="3075" name="Picture 10" descr="ssh-GVT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1600200"/>
            <a:ext cx="3571875" cy="2322513"/>
          </a:xfrm>
          <a:noFill/>
        </p:spPr>
      </p:pic>
      <p:pic>
        <p:nvPicPr>
          <p:cNvPr id="3076" name="Picture 11" descr="ssh-GIL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1600200"/>
            <a:ext cx="3573463" cy="2322513"/>
          </a:xfrm>
          <a:noFill/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451725" y="1555750"/>
            <a:ext cx="123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endParaRPr lang="en-US"/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7086600" y="1600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1143000" y="273050"/>
            <a:ext cx="7010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u="sng" dirty="0">
                <a:latin typeface="Arial" charset="0"/>
              </a:rPr>
              <a:t>Coastal Sea Level Variation</a:t>
            </a:r>
          </a:p>
          <a:p>
            <a:pPr eaLnBrk="0" hangingPunct="0">
              <a:defRPr/>
            </a:pPr>
            <a:endParaRPr lang="en-US" sz="2000" b="1" u="sng" dirty="0">
              <a:latin typeface="Arial" charset="0"/>
            </a:endParaRPr>
          </a:p>
          <a:p>
            <a:pPr eaLnBrk="0" hangingPunct="0">
              <a:defRPr/>
            </a:pPr>
            <a:r>
              <a:rPr lang="en-US" sz="2000" b="1" dirty="0">
                <a:latin typeface="Arial" charset="0"/>
              </a:rPr>
              <a:t>vs. NOS Tide Gauge</a:t>
            </a:r>
          </a:p>
        </p:txBody>
      </p:sp>
      <p:pic>
        <p:nvPicPr>
          <p:cNvPr id="3080" name="Picture 12" descr="ssh-PSF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38200" y="4038600"/>
            <a:ext cx="3573463" cy="2322513"/>
          </a:xfrm>
          <a:noFill/>
        </p:spPr>
      </p:pic>
      <p:pic>
        <p:nvPicPr>
          <p:cNvPr id="3081" name="Picture 15" descr="ssh-SPF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038600"/>
            <a:ext cx="357346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LEO OEY, PRINCETON UNIVERSITY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 smtClean="0"/>
              <a:t>POM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GULF OF MEXICO – PILOT PREDICTION PROJECT (FRAMEWORK)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SOCIETAL MOTIVATIONS</a:t>
            </a:r>
          </a:p>
          <a:p>
            <a:pPr lvl="1">
              <a:buFontTx/>
              <a:buChar char="-"/>
            </a:pPr>
            <a:r>
              <a:rPr lang="en-US" dirty="0" smtClean="0"/>
              <a:t> OFFSHORE INDUSTRIES NEED CURRENT FORECASTS FOR SAFETY &amp; EFFICIENCY</a:t>
            </a:r>
          </a:p>
          <a:p>
            <a:pPr lvl="1">
              <a:buFontTx/>
              <a:buChar char="-"/>
            </a:pPr>
            <a:r>
              <a:rPr lang="en-US" dirty="0" smtClean="0"/>
              <a:t> ENVIRONMENTAL &amp; EMERGENCY MANAGERS (IOOS: GCOOS &amp; SECOORA)  NEED CURRENT FORECASTS TO UNDERPIN  ECOLOGICAL FORECASTS</a:t>
            </a:r>
          </a:p>
          <a:p>
            <a:pPr lvl="1">
              <a:buFontTx/>
              <a:buChar char="-"/>
            </a:pPr>
            <a:r>
              <a:rPr lang="en-US" dirty="0" smtClean="0"/>
              <a:t> NAVY &amp; NOAA NEED CURRENT FORECASTS TO SUPPORT MANDATED MISSIONS</a:t>
            </a:r>
          </a:p>
          <a:p>
            <a:pPr>
              <a:buFontTx/>
              <a:buChar char="-"/>
            </a:pPr>
            <a:endParaRPr lang="en-US" dirty="0" smtClean="0"/>
          </a:p>
          <a:p>
            <a:r>
              <a:rPr lang="en-US" dirty="0" smtClean="0"/>
              <a:t>TECHNICAL DELIVERABLES</a:t>
            </a:r>
          </a:p>
          <a:p>
            <a:pPr lvl="1">
              <a:buFontTx/>
              <a:buChar char="-"/>
            </a:pPr>
            <a:r>
              <a:rPr lang="en-US" dirty="0" smtClean="0"/>
              <a:t>EVALUATION OF MULTIPLE DATA-ASSIMILATIVE CIRCULATION MODELS</a:t>
            </a:r>
          </a:p>
          <a:p>
            <a:pPr lvl="1">
              <a:buFontTx/>
              <a:buChar char="-"/>
            </a:pPr>
            <a:r>
              <a:rPr lang="en-US" dirty="0" smtClean="0"/>
              <a:t>DEMONSTRATION OF PROTOTYPE MESOSCALE  OCEAN PREDICTION SYSTEMS</a:t>
            </a:r>
          </a:p>
          <a:p>
            <a:pPr lvl="1">
              <a:buFontTx/>
              <a:buChar char="-"/>
            </a:pPr>
            <a:r>
              <a:rPr lang="en-US" dirty="0" smtClean="0"/>
              <a:t>RECOMMENDATION OF A CONCEPT OF OPERATIONS (CONOPS)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APPROACH</a:t>
            </a:r>
          </a:p>
          <a:p>
            <a:pPr lvl="1">
              <a:buFontTx/>
              <a:buChar char="-"/>
            </a:pPr>
            <a:r>
              <a:rPr lang="en-US" dirty="0" smtClean="0"/>
              <a:t>PHASES</a:t>
            </a:r>
          </a:p>
          <a:p>
            <a:pPr lvl="1">
              <a:buFontTx/>
              <a:buChar char="-"/>
            </a:pPr>
            <a:r>
              <a:rPr lang="en-US" dirty="0" smtClean="0"/>
              <a:t>EXPERIMENTS</a:t>
            </a:r>
          </a:p>
          <a:p>
            <a:pPr lvl="1">
              <a:buFontTx/>
              <a:buChar char="-"/>
            </a:pPr>
            <a:r>
              <a:rPr lang="en-US" dirty="0" smtClean="0"/>
              <a:t>PARTICIPANTS</a:t>
            </a:r>
          </a:p>
          <a:p>
            <a:pPr lvl="1">
              <a:buFontTx/>
              <a:buChar char="-"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 noChangeAspect="1"/>
          </p:cNvGrpSpPr>
          <p:nvPr/>
        </p:nvGrpSpPr>
        <p:grpSpPr bwMode="auto">
          <a:xfrm>
            <a:off x="762000" y="400050"/>
            <a:ext cx="6728026" cy="6457950"/>
            <a:chOff x="762000" y="228600"/>
            <a:chExt cx="6705600" cy="6435725"/>
          </a:xfrm>
        </p:grpSpPr>
        <p:pic>
          <p:nvPicPr>
            <p:cNvPr id="2052" name="Picture 3" descr="WHOLE_SSHA_uv_k=1_20100619_cgrid_19.png"/>
            <p:cNvPicPr>
              <a:picLocks noChangeAspect="1"/>
            </p:cNvPicPr>
            <p:nvPr/>
          </p:nvPicPr>
          <p:blipFill>
            <a:blip r:embed="rId2" cstate="print"/>
            <a:srcRect l="8237" t="9093" r="9413" b="18184"/>
            <a:stretch>
              <a:fillRect/>
            </a:stretch>
          </p:blipFill>
          <p:spPr bwMode="auto">
            <a:xfrm>
              <a:off x="1835150" y="228600"/>
              <a:ext cx="5632450" cy="643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3" name="TextBox 2"/>
            <p:cNvSpPr txBox="1">
              <a:spLocks noChangeArrowheads="1"/>
            </p:cNvSpPr>
            <p:nvPr/>
          </p:nvSpPr>
          <p:spPr bwMode="auto">
            <a:xfrm>
              <a:off x="762000" y="3014663"/>
              <a:ext cx="18288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600" b="1">
                  <a:latin typeface="Calibri" pitchFamily="34" charset="0"/>
                </a:rPr>
                <a:t>Gulf of Mexico</a:t>
              </a:r>
            </a:p>
          </p:txBody>
        </p:sp>
        <p:sp>
          <p:nvSpPr>
            <p:cNvPr id="2054" name="TextBox 3"/>
            <p:cNvSpPr txBox="1">
              <a:spLocks noChangeArrowheads="1"/>
            </p:cNvSpPr>
            <p:nvPr/>
          </p:nvSpPr>
          <p:spPr bwMode="auto">
            <a:xfrm>
              <a:off x="5257800" y="3124200"/>
              <a:ext cx="18288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b="1">
                  <a:latin typeface="Calibri" pitchFamily="34" charset="0"/>
                </a:rPr>
                <a:t>Atlantic Ocean</a:t>
              </a:r>
            </a:p>
          </p:txBody>
        </p:sp>
        <p:sp>
          <p:nvSpPr>
            <p:cNvPr id="2055" name="TextBox 4"/>
            <p:cNvSpPr txBox="1">
              <a:spLocks noChangeArrowheads="1"/>
            </p:cNvSpPr>
            <p:nvPr/>
          </p:nvSpPr>
          <p:spPr bwMode="auto">
            <a:xfrm>
              <a:off x="2590800" y="2514600"/>
              <a:ext cx="1219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b="1">
                  <a:solidFill>
                    <a:srgbClr val="C00000"/>
                  </a:solidFill>
                  <a:latin typeface="Calibri" pitchFamily="34" charset="0"/>
                </a:rPr>
                <a:t>U.S.A</a:t>
              </a:r>
            </a:p>
          </p:txBody>
        </p:sp>
        <p:sp>
          <p:nvSpPr>
            <p:cNvPr id="2056" name="TextBox 6"/>
            <p:cNvSpPr txBox="1">
              <a:spLocks noChangeArrowheads="1"/>
            </p:cNvSpPr>
            <p:nvPr/>
          </p:nvSpPr>
          <p:spPr bwMode="auto">
            <a:xfrm>
              <a:off x="2397125" y="4751388"/>
              <a:ext cx="1793875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100" b="1">
                  <a:solidFill>
                    <a:srgbClr val="0000FF"/>
                  </a:solidFill>
                  <a:latin typeface="Calibri" pitchFamily="34" charset="0"/>
                </a:rPr>
                <a:t>Yucatan</a:t>
              </a:r>
            </a:p>
            <a:p>
              <a:r>
                <a:rPr lang="en-US" altLang="zh-TW" sz="1100" b="1">
                  <a:solidFill>
                    <a:srgbClr val="0000FF"/>
                  </a:solidFill>
                  <a:latin typeface="Calibri" pitchFamily="34" charset="0"/>
                </a:rPr>
                <a:t> Channel</a:t>
              </a:r>
            </a:p>
          </p:txBody>
        </p:sp>
        <p:sp>
          <p:nvSpPr>
            <p:cNvPr id="2057" name="TextBox 8"/>
            <p:cNvSpPr txBox="1">
              <a:spLocks noChangeArrowheads="1"/>
            </p:cNvSpPr>
            <p:nvPr/>
          </p:nvSpPr>
          <p:spPr bwMode="auto">
            <a:xfrm>
              <a:off x="3733800" y="3303588"/>
              <a:ext cx="1316038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100" b="1">
                  <a:solidFill>
                    <a:srgbClr val="0000FF"/>
                  </a:solidFill>
                  <a:latin typeface="Calibri" pitchFamily="34" charset="0"/>
                </a:rPr>
                <a:t>Florida</a:t>
              </a:r>
            </a:p>
            <a:p>
              <a:r>
                <a:rPr lang="en-US" altLang="zh-TW" sz="1100" b="1">
                  <a:solidFill>
                    <a:srgbClr val="0000FF"/>
                  </a:solidFill>
                  <a:latin typeface="Calibri" pitchFamily="34" charset="0"/>
                </a:rPr>
                <a:t> Strait</a:t>
              </a:r>
            </a:p>
          </p:txBody>
        </p:sp>
        <p:sp>
          <p:nvSpPr>
            <p:cNvPr id="2058" name="TextBox 7"/>
            <p:cNvSpPr txBox="1">
              <a:spLocks noChangeArrowheads="1"/>
            </p:cNvSpPr>
            <p:nvPr/>
          </p:nvSpPr>
          <p:spPr bwMode="auto">
            <a:xfrm>
              <a:off x="2133600" y="5410200"/>
              <a:ext cx="190500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600" b="1">
                  <a:latin typeface="Calibri" pitchFamily="34" charset="0"/>
                </a:rPr>
                <a:t>Caribbean Sea</a:t>
              </a:r>
            </a:p>
          </p:txBody>
        </p:sp>
        <p:cxnSp>
          <p:nvCxnSpPr>
            <p:cNvPr id="12" name="Straight Connector 11"/>
            <p:cNvCxnSpPr>
              <a:stCxn id="2058" idx="0"/>
            </p:cNvCxnSpPr>
            <p:nvPr/>
          </p:nvCxnSpPr>
          <p:spPr>
            <a:xfrm rot="5400000" flipH="1" flipV="1">
              <a:off x="3256949" y="4629193"/>
              <a:ext cx="609700" cy="9521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2134462" y="3353064"/>
              <a:ext cx="532801" cy="3808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933750" y="4306060"/>
              <a:ext cx="532802" cy="45595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3885015" y="3885881"/>
              <a:ext cx="382665" cy="76907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3" name="TextBox 12"/>
            <p:cNvSpPr txBox="1">
              <a:spLocks noChangeArrowheads="1"/>
            </p:cNvSpPr>
            <p:nvPr/>
          </p:nvSpPr>
          <p:spPr bwMode="auto">
            <a:xfrm>
              <a:off x="2133600" y="953869"/>
              <a:ext cx="3048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latin typeface="Calibri" pitchFamily="34" charset="0"/>
                </a:rPr>
                <a:t>Princeton Regional Ocean Forecast System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HA_uv_k=1_20100725_cgrid_31.tif"/>
          <p:cNvPicPr>
            <a:picLocks/>
          </p:cNvPicPr>
          <p:nvPr/>
        </p:nvPicPr>
        <p:blipFill>
          <a:blip r:embed="rId2" cstate="print"/>
          <a:srcRect l="1176" t="22726" r="2353" b="27274"/>
          <a:stretch>
            <a:fillRect/>
          </a:stretch>
        </p:blipFill>
        <p:spPr bwMode="auto">
          <a:xfrm>
            <a:off x="304800" y="992188"/>
            <a:ext cx="83026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8" descr="SSHA_uv_k=1_20100725_cgrid_31.tif"/>
          <p:cNvPicPr>
            <a:picLocks/>
          </p:cNvPicPr>
          <p:nvPr/>
        </p:nvPicPr>
        <p:blipFill>
          <a:blip r:embed="rId2" cstate="print"/>
          <a:srcRect l="8070" t="8618" r="9224" b="86182"/>
          <a:stretch>
            <a:fillRect/>
          </a:stretch>
        </p:blipFill>
        <p:spPr bwMode="auto">
          <a:xfrm>
            <a:off x="609601" y="381000"/>
            <a:ext cx="777875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 l="2385" b="3822"/>
          <a:stretch>
            <a:fillRect/>
          </a:stretch>
        </p:blipFill>
        <p:spPr bwMode="auto">
          <a:xfrm>
            <a:off x="457200" y="533400"/>
            <a:ext cx="827526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848600" cy="213359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RUOYING HE, NCSU</a:t>
            </a:r>
            <a:br>
              <a:rPr lang="en-US" b="1" u="sng" dirty="0" smtClean="0"/>
            </a:br>
            <a:r>
              <a:rPr lang="en-US" b="1" u="sng" dirty="0" smtClean="0"/>
              <a:t>&amp;</a:t>
            </a:r>
            <a:br>
              <a:rPr lang="en-US" b="1" u="sng" dirty="0" smtClean="0"/>
            </a:br>
            <a:r>
              <a:rPr lang="en-US" b="1" u="sng" dirty="0" smtClean="0"/>
              <a:t>YI CHAO, JPL &amp; UCLA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 smtClean="0"/>
              <a:t>ROMS, DATA ASSIMILATION, &amp; ENSEMBLE MODELING</a:t>
            </a:r>
          </a:p>
          <a:p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147638"/>
            <a:ext cx="8829675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ncs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14478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62000" y="3219450"/>
            <a:ext cx="39624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400" b="1">
                <a:solidFill>
                  <a:schemeClr val="tx2"/>
                </a:solidFill>
                <a:latin typeface="Palatino Linotype" pitchFamily="18" charset="0"/>
              </a:rPr>
              <a:t> 5-km spatial resolution, 36 terrain- following </a:t>
            </a:r>
          </a:p>
          <a:p>
            <a:r>
              <a:rPr lang="en-US" sz="1400" b="1">
                <a:solidFill>
                  <a:schemeClr val="tx2"/>
                </a:solidFill>
                <a:latin typeface="Palatino Linotype" pitchFamily="18" charset="0"/>
              </a:rPr>
              <a:t>    vertical  layers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tx2"/>
                </a:solidFill>
                <a:latin typeface="Palatino Linotype" pitchFamily="18" charset="0"/>
              </a:rPr>
              <a:t> Nested inside global data (SST &amp;SSH) </a:t>
            </a:r>
          </a:p>
          <a:p>
            <a:r>
              <a:rPr lang="en-US" sz="1400" b="1">
                <a:solidFill>
                  <a:schemeClr val="tx2"/>
                </a:solidFill>
                <a:latin typeface="Palatino Linotype" pitchFamily="18" charset="0"/>
              </a:rPr>
              <a:t>    assimilative HYCOM model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tx2"/>
                </a:solidFill>
                <a:latin typeface="Palatino Linotype" pitchFamily="18" charset="0"/>
              </a:rPr>
              <a:t> NCEP NAM surface forcing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tx2"/>
                </a:solidFill>
                <a:latin typeface="Palatino Linotype" pitchFamily="18" charset="0"/>
              </a:rPr>
              <a:t> Major rivers and tides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tx2"/>
                </a:solidFill>
                <a:latin typeface="Palatino Linotype" pitchFamily="18" charset="0"/>
              </a:rPr>
              <a:t> Mellor-Yamada 2.5 turbulence closure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54450" y="203200"/>
            <a:ext cx="2497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Palatino Linotype" pitchFamily="18" charset="0"/>
              </a:rPr>
              <a:t>SABGOM ROMS</a:t>
            </a: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081463" y="730250"/>
            <a:ext cx="2014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Palatino Linotype" pitchFamily="18" charset="0"/>
              </a:rPr>
              <a:t>Hyun and He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5738" y="76200"/>
            <a:ext cx="8882062" cy="6664325"/>
            <a:chOff x="117" y="48"/>
            <a:chExt cx="5595" cy="4198"/>
          </a:xfrm>
        </p:grpSpPr>
        <p:pic>
          <p:nvPicPr>
            <p:cNvPr id="307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7" y="48"/>
              <a:ext cx="5595" cy="4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7" name="Text Box 3"/>
            <p:cNvSpPr txBox="1">
              <a:spLocks noChangeArrowheads="1"/>
            </p:cNvSpPr>
            <p:nvPr/>
          </p:nvSpPr>
          <p:spPr bwMode="auto">
            <a:xfrm>
              <a:off x="1567" y="1152"/>
              <a:ext cx="1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Palatino Linotype" pitchFamily="18" charset="0"/>
                </a:rPr>
                <a:t>Eddy Franklin</a:t>
              </a:r>
            </a:p>
          </p:txBody>
        </p:sp>
        <p:sp>
          <p:nvSpPr>
            <p:cNvPr id="3078" name="Oval 4"/>
            <p:cNvSpPr>
              <a:spLocks noChangeArrowheads="1"/>
            </p:cNvSpPr>
            <p:nvPr/>
          </p:nvSpPr>
          <p:spPr bwMode="auto">
            <a:xfrm>
              <a:off x="1824" y="177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38200" y="76200"/>
            <a:ext cx="746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Palatino Linotype" pitchFamily="18" charset="0"/>
              </a:rPr>
              <a:t>SABGOM circulation </a:t>
            </a:r>
          </a:p>
          <a:p>
            <a:pPr algn="ctr"/>
            <a:r>
              <a:rPr lang="en-US" sz="2000" b="1">
                <a:latin typeface="Palatino Linotype" pitchFamily="18" charset="0"/>
              </a:rPr>
              <a:t>nowcast/forecast snapshot</a:t>
            </a:r>
            <a:endParaRPr lang="en-US" sz="200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746125"/>
            <a:ext cx="609600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5181600" y="1676400"/>
            <a:ext cx="990600" cy="152400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6781800" y="990600"/>
            <a:ext cx="6096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90600" y="0"/>
            <a:ext cx="746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u="sng" dirty="0">
                <a:latin typeface="Arial" pitchFamily="34" charset="0"/>
                <a:cs typeface="Arial" pitchFamily="34" charset="0"/>
              </a:rPr>
              <a:t>SABGOM circulation </a:t>
            </a:r>
            <a:r>
              <a:rPr lang="en-US" b="1" u="sng" dirty="0" err="1">
                <a:latin typeface="Arial" pitchFamily="34" charset="0"/>
                <a:cs typeface="Arial" pitchFamily="34" charset="0"/>
              </a:rPr>
              <a:t>nowcast</a:t>
            </a:r>
            <a:r>
              <a:rPr lang="en-US" b="1" u="sng" dirty="0">
                <a:latin typeface="Arial" pitchFamily="34" charset="0"/>
                <a:cs typeface="Arial" pitchFamily="34" charset="0"/>
              </a:rPr>
              <a:t>/forecast has been used by NOAA OR&amp;R in their official oil plume trajectory prediction</a:t>
            </a:r>
            <a:endParaRPr lang="en-US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984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Palatino Linotype" pitchFamily="18" charset="0"/>
              </a:rPr>
              <a:t>Nowcast/Forecast</a:t>
            </a:r>
          </a:p>
        </p:txBody>
      </p:sp>
      <p:pic>
        <p:nvPicPr>
          <p:cNvPr id="5123" name="Picture 3" descr="sabgom_sur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9675" y="-561975"/>
            <a:ext cx="10353675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667000" y="0"/>
            <a:ext cx="5245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Palatino Linotype" pitchFamily="18" charset="0"/>
              </a:rPr>
              <a:t>SABGOM Hindcast Simulation (4/20 – 7/29)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41925" y="6096000"/>
            <a:ext cx="3192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Palatino Linotype" pitchFamily="18" charset="0"/>
              </a:rPr>
              <a:t>Hourly 3-d circulation output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_rsmas_ts_201006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57150"/>
            <a:ext cx="4267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p_sabgom_sec_t_201006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57150"/>
            <a:ext cx="4572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2933700" y="5703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Palatino Linotype" pitchFamily="18" charset="0"/>
              </a:rPr>
              <a:t>AXBT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7277100" y="5703888"/>
            <a:ext cx="1192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Palatino Linotype" pitchFamily="18" charset="0"/>
              </a:rPr>
              <a:t>SABGOM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47638" y="155575"/>
            <a:ext cx="89392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Palatino Linotype" pitchFamily="18" charset="0"/>
              </a:rPr>
              <a:t>SABGOM ROMS Simulated Ocean Response to WRF Forcing Fields during Katrina</a:t>
            </a:r>
          </a:p>
        </p:txBody>
      </p:sp>
      <p:pic>
        <p:nvPicPr>
          <p:cNvPr id="90115" name="Picture 3" descr="katrin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84582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u="sng" dirty="0" smtClean="0"/>
              <a:t>PHASES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(18 MOS.), RUN &amp; EVALUATE FORECAST EXPERIMENTS; SELECT “BEST” PATH TO OPERATIONAL SYSTEM: SINGLE MODEL </a:t>
            </a:r>
            <a:r>
              <a:rPr lang="en-US" u="sng" dirty="0" smtClean="0"/>
              <a:t>VICE</a:t>
            </a:r>
            <a:r>
              <a:rPr lang="en-US" dirty="0" smtClean="0"/>
              <a:t> ENSEMBLE OF MODELS?</a:t>
            </a:r>
          </a:p>
          <a:p>
            <a:r>
              <a:rPr lang="en-US" dirty="0" smtClean="0"/>
              <a:t>SECOND (12 MOS.), RUN PROTOYPE OPERATIONAL SYSTEM IN REAL-TIME; OBTAIN USER/STAKEHOLDER BUY-IN</a:t>
            </a:r>
          </a:p>
          <a:p>
            <a:r>
              <a:rPr lang="en-US" dirty="0" smtClean="0"/>
              <a:t>THROUGHOUT, DEVELOP CONCEPT OF OPERATIONS (CONOPS) TO FOSTER TRANSITION FROM R&amp;D TO OPERATIONS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STATUS OF </a:t>
            </a:r>
            <a:r>
              <a:rPr lang="en-US" b="1" u="sng" dirty="0" smtClean="0"/>
              <a:t>TASKS</a:t>
            </a:r>
            <a:endParaRPr lang="en-US" u="sng" dirty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81000" y="1510822"/>
            <a:ext cx="258756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TASK</a:t>
            </a:r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1. PMP &amp; “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KICK-OFF” 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MTG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2. ASSESS TECH STATUS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3. PLAN TECH TRSFR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4. ROUTINE RPTS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5. IDENTIFY USER NEEDS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6. SELECT MODEL (S)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7. DEMO OPNL FCSTS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8. FINALIZE MODELING SYS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   &amp; </a:t>
            </a:r>
            <a:r>
              <a:rPr lang="en-US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TECH TRSFR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048000" y="1510822"/>
            <a:ext cx="16764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sng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COST</a:t>
            </a:r>
            <a:endParaRPr kumimoji="0" lang="en-US" sz="1400" b="1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$30K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$10K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$10K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$100K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$50K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$746K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$300K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$314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TOTAL</a:t>
            </a:r>
            <a:endParaRPr kumimoji="0" lang="en-US" sz="1400" b="1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sng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$</a:t>
            </a:r>
            <a:r>
              <a:rPr kumimoji="0" lang="en-US" sz="1400" b="1" u="sng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1,560K</a:t>
            </a:r>
            <a:endParaRPr kumimoji="0" lang="en-US" sz="1400" b="1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342322" y="1510822"/>
            <a:ext cx="205847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sng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SKED</a:t>
            </a:r>
            <a:endParaRPr kumimoji="0" lang="en-US" sz="1400" b="1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AUG 10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AUG 10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AUG 10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OCT 10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NOV 10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SEP 11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END PHASE II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END PHASE II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5867400" y="1510822"/>
            <a:ext cx="2286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sng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DELIVERABLES</a:t>
            </a:r>
            <a:endParaRPr kumimoji="0" lang="en-US" sz="1400" b="1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RPT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RPT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RPT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RPTS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RPT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RPT &amp; MSS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DEMO, RPT, &amp; MSS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u="none" strike="noStrike" cap="none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RPT</a:t>
            </a:r>
            <a:endParaRPr kumimoji="0" lang="en-US" sz="1400" u="none" strike="noStrike" cap="none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EXPERIMENTAL PLAN;</a:t>
            </a:r>
            <a:br>
              <a:rPr lang="en-US" b="1" u="sng" dirty="0" smtClean="0"/>
            </a:br>
            <a:r>
              <a:rPr lang="en-US" b="1" u="sng" dirty="0" smtClean="0"/>
              <a:t> I.E., ESTABLISH MODEL TESTBED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FOCAL PHENOMENA:</a:t>
            </a:r>
          </a:p>
          <a:p>
            <a:pPr lvl="1"/>
            <a:r>
              <a:rPr lang="en-US" dirty="0" smtClean="0"/>
              <a:t>LOOP CURRENT,EDDY-SHEDDING,FRONTAL EDDIES</a:t>
            </a:r>
          </a:p>
          <a:p>
            <a:pPr lvl="1"/>
            <a:r>
              <a:rPr lang="en-US" dirty="0" smtClean="0"/>
              <a:t>TROPICAL CYCLONE RESPONSE</a:t>
            </a:r>
          </a:p>
          <a:p>
            <a:pPr lvl="1"/>
            <a:r>
              <a:rPr lang="en-US" dirty="0" smtClean="0"/>
              <a:t>PARTICLE TRAJECTORIES (SPILL DISPERSION)</a:t>
            </a:r>
          </a:p>
          <a:p>
            <a:r>
              <a:rPr lang="en-US" dirty="0" smtClean="0"/>
              <a:t>FOCAL PERIOD: 2009 &amp; 2010 </a:t>
            </a:r>
          </a:p>
          <a:p>
            <a:pPr>
              <a:buNone/>
            </a:pPr>
            <a:r>
              <a:rPr lang="en-US" dirty="0" smtClean="0"/>
              <a:t>	(USE </a:t>
            </a:r>
            <a:r>
              <a:rPr lang="en-US" dirty="0" smtClean="0"/>
              <a:t>BOEM </a:t>
            </a:r>
            <a:r>
              <a:rPr lang="en-US" smtClean="0"/>
              <a:t>(x-MMS</a:t>
            </a:r>
            <a:r>
              <a:rPr lang="en-US" dirty="0" smtClean="0"/>
              <a:t>) </a:t>
            </a:r>
            <a:r>
              <a:rPr lang="en-US" dirty="0" smtClean="0"/>
              <a:t>&amp; OTHER DATA ARRAYS)</a:t>
            </a:r>
          </a:p>
          <a:p>
            <a:r>
              <a:rPr lang="en-US" dirty="0" smtClean="0"/>
              <a:t>SKILL ASSESSMENT METRICS</a:t>
            </a:r>
          </a:p>
          <a:p>
            <a:pPr lvl="1"/>
            <a:r>
              <a:rPr lang="en-US" dirty="0" smtClean="0"/>
              <a:t>BASIC DYNAMICS (e.g., EDDY-SHEDDING)</a:t>
            </a:r>
          </a:p>
          <a:p>
            <a:pPr lvl="1"/>
            <a:r>
              <a:rPr lang="en-US" dirty="0" smtClean="0"/>
              <a:t>RIG IMPACT RISK (LCE CPA)</a:t>
            </a:r>
          </a:p>
          <a:p>
            <a:pPr lvl="1"/>
            <a:r>
              <a:rPr lang="en-US" dirty="0" smtClean="0"/>
              <a:t>IMPACT OF DOWNSCALING ON SHELF MODELS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R&amp;D PARTICIPANTS </a:t>
            </a:r>
            <a:br>
              <a:rPr lang="en-US" b="1" u="sng" dirty="0" smtClean="0"/>
            </a:br>
            <a:r>
              <a:rPr lang="en-US" b="1" u="sng" dirty="0" smtClean="0"/>
              <a:t>(SUB-CONTRACTORS &amp; CONTRACTOR)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DONG-SHAN KO, NAVAL RES. LAB (NCOM)</a:t>
            </a:r>
          </a:p>
          <a:p>
            <a:r>
              <a:rPr lang="en-US" dirty="0" smtClean="0"/>
              <a:t>LEO OEY, PRINCETON U. (POM)</a:t>
            </a:r>
          </a:p>
          <a:p>
            <a:r>
              <a:rPr lang="en-US" dirty="0" smtClean="0"/>
              <a:t>RUOYING HE, NCSU (ROMS)</a:t>
            </a:r>
          </a:p>
          <a:p>
            <a:r>
              <a:rPr lang="en-US" dirty="0" smtClean="0"/>
              <a:t>YI CHAO, JPL &amp; UCLA (ROMS &amp; 3DVAR)</a:t>
            </a:r>
          </a:p>
          <a:p>
            <a:r>
              <a:rPr lang="en-US" dirty="0" smtClean="0"/>
              <a:t>MATT HOWARD, STEVE </a:t>
            </a:r>
            <a:r>
              <a:rPr lang="en-US" dirty="0" err="1" smtClean="0"/>
              <a:t>DiMARCO</a:t>
            </a:r>
            <a:r>
              <a:rPr lang="en-US" dirty="0" smtClean="0"/>
              <a:t>, &amp; ANN JOCHENS, TAMU (DATA MGMT &amp; ANALYSIS)</a:t>
            </a:r>
          </a:p>
          <a:p>
            <a:r>
              <a:rPr lang="en-US" dirty="0" smtClean="0"/>
              <a:t>CHRIS MOOERS &amp; ED ZARON, PSU (COORDINATON &amp; SKILL ASSESSMENT)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FEDERAL OPERATIONAL PARTNERS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FRANK BUB, NAVAL OCEAN. OFFICE (NCOM)</a:t>
            </a:r>
          </a:p>
          <a:p>
            <a:pPr>
              <a:buNone/>
            </a:pPr>
            <a:r>
              <a:rPr lang="en-US" dirty="0" smtClean="0"/>
              <a:t>		{PLUS JOHN HARDING, NORTHERN GULF 	INSTITUTE/MSU &amp; JERRY WIGGERT,USM}</a:t>
            </a:r>
          </a:p>
          <a:p>
            <a:r>
              <a:rPr lang="en-US" dirty="0" smtClean="0"/>
              <a:t>HENDRIK TOLMAN &amp; AVICHAL MEHRA, NOAA/NWS/NCEP (HYCOM)</a:t>
            </a:r>
          </a:p>
          <a:p>
            <a:r>
              <a:rPr lang="en-US" dirty="0" smtClean="0"/>
              <a:t>RICH PATCHEN, NOAA/NOS/CSDL (POM)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PROJECT INTEGRATING ACTIVITIES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CONSTRUCTION OF GOMEX-PPP WEBSITE</a:t>
            </a:r>
          </a:p>
          <a:p>
            <a:r>
              <a:rPr lang="en-US" dirty="0" smtClean="0"/>
              <a:t>PARTICIPATION IN MULTI-MODEL GOMEX OCEAN PREDICTION EXPERIMENTS</a:t>
            </a:r>
          </a:p>
          <a:p>
            <a:r>
              <a:rPr lang="en-US" dirty="0" smtClean="0"/>
              <a:t>COLLECTIVE SKILL ASSESSMENT OF MODEL PERFORMANCE IN THE EXPERIMENTS</a:t>
            </a:r>
          </a:p>
          <a:p>
            <a:r>
              <a:rPr lang="en-US" dirty="0" smtClean="0"/>
              <a:t>CONTRIBUTIONS TO MULTI-AUTHORED PEER-REVIEWED MSS</a:t>
            </a:r>
          </a:p>
          <a:p>
            <a:r>
              <a:rPr lang="en-US" dirty="0" smtClean="0"/>
              <a:t>PARTICIPATION </a:t>
            </a:r>
            <a:r>
              <a:rPr lang="en-US" smtClean="0"/>
              <a:t>IN OUTREACH, ETC. </a:t>
            </a:r>
            <a:r>
              <a:rPr lang="en-US" dirty="0" smtClean="0"/>
              <a:t>WORKSHOPS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382000" cy="20574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MATT HOWARD, STEVE DIMARCO, </a:t>
            </a:r>
            <a:br>
              <a:rPr lang="en-US" b="1" u="sng" dirty="0" smtClean="0"/>
            </a:br>
            <a:r>
              <a:rPr lang="en-US" b="1" u="sng" dirty="0" smtClean="0"/>
              <a:t>&amp;</a:t>
            </a:r>
            <a:br>
              <a:rPr lang="en-US" b="1" u="sng" dirty="0" smtClean="0"/>
            </a:br>
            <a:r>
              <a:rPr lang="en-US" b="1" u="sng" dirty="0" smtClean="0"/>
              <a:t> ANN JOCHENS, TAMU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pPr algn="ctr">
              <a:buNone/>
            </a:pPr>
            <a:r>
              <a:rPr lang="en-US" u="sng" dirty="0" smtClean="0">
                <a:solidFill>
                  <a:schemeClr val="bg1">
                    <a:lumMod val="50000"/>
                  </a:schemeClr>
                </a:solidFill>
              </a:rPr>
              <a:t>DATA MANAGEMENT, MODEL SKILL</a:t>
            </a:r>
          </a:p>
          <a:p>
            <a:pPr algn="ctr">
              <a:buNone/>
            </a:pPr>
            <a:r>
              <a:rPr lang="en-US" u="sng" dirty="0" smtClean="0">
                <a:solidFill>
                  <a:schemeClr val="bg1">
                    <a:lumMod val="50000"/>
                  </a:schemeClr>
                </a:solidFill>
              </a:rPr>
              <a:t> ASSESSMENT,  &amp; GCOOS LIAISON</a:t>
            </a: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561</TotalTime>
  <Words>1063</Words>
  <Application>Microsoft Office PowerPoint</Application>
  <PresentationFormat>On-screen Show (4:3)</PresentationFormat>
  <Paragraphs>183</Paragraphs>
  <Slides>29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Chart</vt:lpstr>
      <vt:lpstr>Slide 1</vt:lpstr>
      <vt:lpstr>GULF OF MEXICO – PILOT PREDICTION PROJECT (FRAMEWORK)</vt:lpstr>
      <vt:lpstr>PHASES</vt:lpstr>
      <vt:lpstr>STATUS OF TASKS</vt:lpstr>
      <vt:lpstr>EXPERIMENTAL PLAN;  I.E., ESTABLISH MODEL TESTBED</vt:lpstr>
      <vt:lpstr>R&amp;D PARTICIPANTS  (SUB-CONTRACTORS &amp; CONTRACTOR)</vt:lpstr>
      <vt:lpstr>FEDERAL OPERATIONAL PARTNERS</vt:lpstr>
      <vt:lpstr>PROJECT INTEGRATING ACTIVITIES</vt:lpstr>
      <vt:lpstr>MATT HOWARD, STEVE DIMARCO,  &amp;  ANN JOCHENS, TAMU</vt:lpstr>
      <vt:lpstr>TAMU Provides Modeling Resources</vt:lpstr>
      <vt:lpstr>Deepwater Horizon Data</vt:lpstr>
      <vt:lpstr>GOMEX-PPP.ORG</vt:lpstr>
      <vt:lpstr>DONG-SHAN KO, NRL</vt:lpstr>
      <vt:lpstr>Slide 14</vt:lpstr>
      <vt:lpstr>Slide 15</vt:lpstr>
      <vt:lpstr>Slide 16</vt:lpstr>
      <vt:lpstr>Slide 17</vt:lpstr>
      <vt:lpstr>Slide 18</vt:lpstr>
      <vt:lpstr>LEO OEY, PRINCETON UNIVERSITY</vt:lpstr>
      <vt:lpstr>Slide 20</vt:lpstr>
      <vt:lpstr>Slide 21</vt:lpstr>
      <vt:lpstr>Slide 22</vt:lpstr>
      <vt:lpstr>RUOYING HE, NCSU &amp; YI CHAO, JPL &amp; UCLA</vt:lpstr>
      <vt:lpstr>Slide 24</vt:lpstr>
      <vt:lpstr>Slide 25</vt:lpstr>
      <vt:lpstr>Slide 26</vt:lpstr>
      <vt:lpstr>Nowcast/Forecast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cmooers</dc:creator>
  <cp:lastModifiedBy>cmooers</cp:lastModifiedBy>
  <cp:revision>70</cp:revision>
  <dcterms:created xsi:type="dcterms:W3CDTF">2010-06-02T05:43:10Z</dcterms:created>
  <dcterms:modified xsi:type="dcterms:W3CDTF">2010-10-14T23:20:31Z</dcterms:modified>
</cp:coreProperties>
</file>